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8"/>
  </p:notesMasterIdLst>
  <p:handoutMasterIdLst>
    <p:handoutMasterId r:id="rId29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16" r:id="rId8"/>
    <p:sldId id="807" r:id="rId9"/>
    <p:sldId id="809" r:id="rId10"/>
    <p:sldId id="710" r:id="rId11"/>
    <p:sldId id="791" r:id="rId12"/>
    <p:sldId id="625" r:id="rId13"/>
    <p:sldId id="772" r:id="rId14"/>
    <p:sldId id="773" r:id="rId15"/>
    <p:sldId id="1019" r:id="rId16"/>
    <p:sldId id="795" r:id="rId17"/>
    <p:sldId id="629" r:id="rId18"/>
    <p:sldId id="1015" r:id="rId19"/>
    <p:sldId id="805" r:id="rId20"/>
    <p:sldId id="802" r:id="rId21"/>
    <p:sldId id="1020" r:id="rId22"/>
    <p:sldId id="1021" r:id="rId23"/>
    <p:sldId id="794" r:id="rId24"/>
    <p:sldId id="774" r:id="rId25"/>
    <p:sldId id="601" r:id="rId26"/>
    <p:sldId id="592" r:id="rId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89048" autoAdjust="0"/>
  </p:normalViewPr>
  <p:slideViewPr>
    <p:cSldViewPr snapToGrid="0" showGuides="1">
      <p:cViewPr varScale="1">
        <p:scale>
          <a:sx n="113" d="100"/>
          <a:sy n="113" d="100"/>
        </p:scale>
        <p:origin x="2120" y="184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4/19/22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4/19/22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8B8F10-AF10-4C89-810B-65A3A1DC19E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0CA0A-8DDA-43EC-81B9-40E3D443CDF0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5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4/19/22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4/19/22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lvl="2" eaLnBrk="1" hangingPunct="1"/>
                <a:r>
                  <a:rPr lang="en-US" altLang="en-US" sz="2600" dirty="0"/>
                  <a:t>So why use it? Some special properties… 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421314" name="AutoShape 2"/>
          <p:cNvSpPr>
            <a:spLocks noChangeArrowheads="1"/>
          </p:cNvSpPr>
          <p:nvPr/>
        </p:nvSpPr>
        <p:spPr bwMode="auto">
          <a:xfrm>
            <a:off x="6831013" y="336550"/>
            <a:ext cx="2151062" cy="1531938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2002</a:t>
            </a:r>
            <a:br>
              <a:rPr lang="en-US" altLang="en-US" sz="2000"/>
            </a:br>
            <a:r>
              <a:rPr lang="en-US" altLang="en-US" sz="2000"/>
              <a:t>Turing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Award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Not really covered in this course – take crypto!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; let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Or co-prime with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3200" i="1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dirty="0"/>
              <a:t>Intuitively: 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 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0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42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400" dirty="0"/>
                  <a:t>RSA problem: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400" dirty="0"/>
                  <a:t>given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and ‘ciphertext’ value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4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400" dirty="0"/>
                  <a:t>RSA assumption: if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are chosen `correctly’, then the RSA problem is `hard’</a:t>
                </a:r>
              </a:p>
              <a:p>
                <a:pPr lvl="1"/>
                <a:r>
                  <a:rPr lang="en-US" sz="2400" dirty="0"/>
                  <a:t>I.e., no efficient algorithm can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/>
                  <a:t> with non-negligible probability</a:t>
                </a:r>
              </a:p>
              <a:p>
                <a:pPr lvl="1"/>
                <a:r>
                  <a:rPr lang="en-US" sz="2400" dirty="0"/>
                  <a:t>For `large’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RSA and factoring</a:t>
                </a:r>
              </a:p>
              <a:p>
                <a:pPr lvl="1"/>
                <a:r>
                  <a:rPr lang="en-US" sz="2400" dirty="0"/>
                  <a:t>Factoring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r>
                  <a:rPr lang="en-US" sz="2400" dirty="0">
                    <a:sym typeface="Wingdings" panose="05000000000000000000" pitchFamily="2" charset="2"/>
                  </a:rPr>
                  <a:t> to ‘break’ RSA</a:t>
                </a: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Algorithm to find RSA private key  factoring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endParaRPr 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4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400" dirty="0">
                    <a:sym typeface="Wingdings" panose="05000000000000000000" pitchFamily="2" charset="2"/>
                  </a:rPr>
                  <a:t>allow factoring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308" t="-1034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dirty="0"/>
              <a:t>It is a deterministic encryption scheme </a:t>
            </a:r>
            <a:r>
              <a:rPr lang="en-US" dirty="0">
                <a:sym typeface="Wingdings" pitchFamily="2" charset="2"/>
              </a:rPr>
              <a:t> cannot IND-CPA secure.</a:t>
            </a:r>
            <a:endParaRPr lang="en-US" altLang="en-US" sz="32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/>
              <a:t>RSA assumption does not rule out exposure of partial information about the plaintext.</a:t>
            </a:r>
          </a:p>
          <a:p>
            <a:r>
              <a:rPr lang="en-US" dirty="0"/>
              <a:t>It is not CCA secure.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FF00FF"/>
                </a:solidFill>
              </a:rPr>
              <a:t>A solution: apply a random padding to the plaintext then encryption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Padding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Required to…</a:t>
            </a:r>
          </a:p>
          <a:p>
            <a:pPr marL="742950" lvl="1" indent="-285750" eaLnBrk="1" hangingPunct="1"/>
            <a:r>
              <a:rPr lang="en-US" altLang="en-US" sz="2400" dirty="0"/>
              <a:t>Add randomization</a:t>
            </a:r>
          </a:p>
          <a:p>
            <a:pPr marL="1143000" lvl="2" indent="-228600" eaLnBrk="1" hangingPunct="1"/>
            <a:r>
              <a:rPr lang="en-US" altLang="en-US" sz="2000" dirty="0"/>
              <a:t>Prevent detection of repeating plaintext</a:t>
            </a:r>
          </a:p>
          <a:p>
            <a:pPr marL="742950" lvl="1" indent="-285750" eaLnBrk="1" hangingPunct="1"/>
            <a:r>
              <a:rPr lang="en-US" altLang="en-US" sz="2400" dirty="0"/>
              <a:t>Prevent  ‘related message’ attack (to allow use of tiny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/>
              <a:t>)</a:t>
            </a:r>
          </a:p>
          <a:p>
            <a:pPr marL="742950" lvl="1" indent="-285750" eaLnBrk="1" hangingPunct="1"/>
            <a:r>
              <a:rPr lang="en-US" altLang="en-US" sz="2400" dirty="0"/>
              <a:t>Detect, prevent (some) chosen-ciphertext attacks</a:t>
            </a:r>
          </a:p>
          <a:p>
            <a:pPr marL="415925" indent="-285750" eaLnBrk="1" hangingPunct="1"/>
            <a:r>
              <a:rPr lang="en-US" altLang="en-US" sz="2800" dirty="0"/>
              <a:t>Early paddings schemes subject to CCA attacks</a:t>
            </a:r>
          </a:p>
          <a:p>
            <a:pPr marL="742950" lvl="1" indent="-285750" eaLnBrk="1" hangingPunct="1"/>
            <a:r>
              <a:rPr lang="en-US" altLang="en-US" sz="2400" dirty="0"/>
              <a:t>Even ‘Feedback-only CCA’ (aware of </a:t>
            </a:r>
            <a:r>
              <a:rPr lang="en-US" altLang="en-US" sz="2400" dirty="0" err="1"/>
              <a:t>unpad</a:t>
            </a:r>
            <a:r>
              <a:rPr lang="en-US" altLang="en-US" sz="2400" dirty="0"/>
              <a:t> failure)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3" name="משוואה" r:id="rId4" imgW="1447560" imgH="482400" progId="Equation.3">
                  <p:embed/>
                </p:oleObj>
              </mc:Choice>
              <mc:Fallback>
                <p:oleObj name="משוואה" r:id="rId4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4" name="משוואה" r:id="rId6" imgW="1447560" imgH="203040" progId="Equation.3">
                  <p:embed/>
                </p:oleObj>
              </mc:Choice>
              <mc:Fallback>
                <p:oleObj name="משוואה" r:id="rId6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C57D8-9A65-44A9-A945-4AB3BBB3DFA9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How does Bob know Alice’s public key?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Depends on threat model…</a:t>
            </a:r>
          </a:p>
          <a:p>
            <a:pPr lvl="1" eaLnBrk="1" hangingPunct="1"/>
            <a:r>
              <a:rPr lang="en-US" altLang="en-US" dirty="0"/>
              <a:t>Passive (`eavesdropping`) adversary: just send it</a:t>
            </a:r>
          </a:p>
          <a:p>
            <a:pPr lvl="1" eaLnBrk="1" hangingPunct="1"/>
            <a:r>
              <a:rPr lang="en-US" altLang="en-US" dirty="0"/>
              <a:t>Man-in-the-Middle (MITM): </a:t>
            </a:r>
            <a:r>
              <a:rPr lang="en-US" altLang="en-US" b="1" dirty="0"/>
              <a:t>authenticate </a:t>
            </a:r>
          </a:p>
          <a:p>
            <a:pPr eaLnBrk="1" hangingPunct="1"/>
            <a:r>
              <a:rPr lang="en-US" altLang="en-US" dirty="0"/>
              <a:t>Authenticate – how? </a:t>
            </a:r>
          </a:p>
          <a:p>
            <a:pPr lvl="1" eaLnBrk="1" hangingPunct="1"/>
            <a:r>
              <a:rPr lang="en-US" altLang="en-US" dirty="0"/>
              <a:t>MAC: requires shared secret key</a:t>
            </a:r>
          </a:p>
          <a:p>
            <a:pPr lvl="1" eaLnBrk="1" hangingPunct="1"/>
            <a:r>
              <a:rPr lang="en-US" altLang="en-US" b="1" dirty="0"/>
              <a:t>Public key signature scheme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dirty="0"/>
              <a:t>authenticate using public key</a:t>
            </a:r>
          </a:p>
          <a:p>
            <a:pPr lvl="1" eaLnBrk="1" hangingPunct="1"/>
            <a:r>
              <a:rPr lang="en-US" altLang="en-US" dirty="0"/>
              <a:t>Certificate: public key of entity – </a:t>
            </a:r>
            <a:r>
              <a:rPr lang="en-US" altLang="en-US" b="1" dirty="0"/>
              <a:t>signed </a:t>
            </a:r>
            <a:r>
              <a:rPr lang="en-US" altLang="en-US" dirty="0"/>
              <a:t>by </a:t>
            </a:r>
            <a:r>
              <a:rPr lang="en-US" altLang="en-US" b="1" dirty="0"/>
              <a:t>certificate authority (CA)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1"/>
            <a:ext cx="8186287" cy="1576496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signature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</a:t>
            </a:r>
            <a:r>
              <a:rPr lang="en-GB" altLang="en-US" sz="2000" dirty="0" err="1"/>
              <a:t>authentication+integrity</a:t>
            </a:r>
            <a:r>
              <a:rPr lang="en-GB" altLang="en-US" sz="2000" dirty="0"/>
              <a:t>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8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800" dirty="0"/>
                  <a:t>, attacker should be unable to find </a:t>
                </a:r>
                <a:r>
                  <a:rPr lang="en-US" altLang="en-US" sz="2800" b="1" dirty="0"/>
                  <a:t>any</a:t>
                </a:r>
                <a:r>
                  <a:rPr lang="en-US" altLang="en-US" sz="28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800" dirty="0"/>
                  <a:t>), i.e., </a:t>
                </a:r>
                <a:r>
                  <a:rPr lang="en-US" altLang="he-IL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8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’, receive </a:t>
                </a:r>
                <a:r>
                  <a:rPr lang="el-GR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</a:t>
                </a:r>
                <a:r>
                  <a:rPr lang="en-US" altLang="he-IL" sz="24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400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For any message except chosen 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447" t="-6564" r="-670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4A154-82DD-9849-B52B-E9693BC3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" y="1150326"/>
            <a:ext cx="6420182" cy="1686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162F5-E13E-534F-9AF0-889C9923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4" y="3399083"/>
            <a:ext cx="7326140" cy="21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rgbClr val="0000FF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Short (&lt;n) messages: </a:t>
                </a:r>
                <a:r>
                  <a:rPr lang="en-GB" altLang="en-US" sz="2400" u="sng" dirty="0">
                    <a:solidFill>
                      <a:srgbClr val="0000FF"/>
                    </a:solidFill>
                  </a:rPr>
                  <a:t>RSA signing with message recovery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Long messages: </a:t>
                </a:r>
                <a:r>
                  <a:rPr lang="en-US" altLang="en-US" sz="2400" dirty="0">
                    <a:solidFill>
                      <a:srgbClr val="0000FF"/>
                    </a:solidFill>
                  </a:rPr>
                  <a:t>??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FF"/>
                    </a:solidFill>
                  </a:rPr>
                  <a:t>Hint: use </a:t>
                </a:r>
                <a:r>
                  <a:rPr lang="en-US" altLang="en-US" sz="2000" dirty="0"/>
                  <a:t>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/>
                </a:br>
                <a:endParaRPr lang="en-US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blipFill>
                <a:blip r:embed="rId3"/>
                <a:stretch>
                  <a:fillRect l="-147" t="-1087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5991839" y="4702806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6946693" y="521899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6946693" y="577273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6946693" y="6299229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RSA allowed encryption and signing… </a:t>
            </a:r>
            <a:br>
              <a:rPr lang="en-US" dirty="0"/>
            </a:br>
            <a:r>
              <a:rPr lang="en-US" dirty="0"/>
              <a:t>based on assuming factoring is hard</a:t>
            </a:r>
          </a:p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1, Section: 1.2.3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2, Sections 2.7.3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6, Sections 6.4, 6.5 (except 6.5.6 and 6.5.7), and 6.6 (except RSA with message recovery)</a:t>
            </a:r>
            <a:endParaRPr lang="en-US" altLang="he-IL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019D4-57D5-4948-BAF1-1DEF168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46553"/>
            <a:ext cx="3797788" cy="167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28B7B-1BC0-0840-98DA-F870FF5B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6" y="3429000"/>
            <a:ext cx="7769254" cy="2397369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explore two flavors: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Solves dependency on DDH assumption; secure under the (weaker) CDH assumption.</a:t>
                </a:r>
              </a:p>
              <a:p>
                <a:pPr eaLnBrk="1" hangingPunct="1"/>
                <a:r>
                  <a:rPr lang="en-US" altLang="en-US" sz="2600" dirty="0"/>
                  <a:t>To encrypt message m to Alice:</a:t>
                </a:r>
                <a:endParaRPr lang="en-US" altLang="en-US" sz="2600" i="1" dirty="0"/>
              </a:p>
              <a:p>
                <a:pPr marL="742950" lvl="1" indent="-285750" eaLnBrk="1" hangingPunct="1"/>
                <a:r>
                  <a:rPr lang="en-US" altLang="en-US" sz="2200" dirty="0"/>
                  <a:t>Bob selects random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Sends: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)=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pseudo-random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  <a:blipFill>
                <a:blip r:embed="rId3"/>
                <a:stretch>
                  <a:fillRect l="-462" t="-2094" r="-1849" b="-1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30660" y="459471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34951" y="4594717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28503" y="4594717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23699" y="57207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34951" y="504951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Dot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94572" y="458914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950622" y="455922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2" y="498063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57" y="498063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425" t="-9091" r="-354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 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9859" r="-1187" b="-281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</a:t>
            </a:r>
            <a:r>
              <a:rPr lang="en-US" altLang="en-US" sz="4000" dirty="0" err="1"/>
              <a:t>Encyption</a:t>
            </a:r>
            <a:r>
              <a:rPr lang="en-US" altLang="en-US" sz="4000" dirty="0"/>
              <a:t>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Variant of [DH] PKC: Encrypt by multiplication, not XOR</a:t>
                </a:r>
              </a:p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m*(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  <a:blipFill>
                <a:blip r:embed="rId3"/>
                <a:stretch>
                  <a:fillRect l="-308" t="-3478" b="-5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-1007"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86185</TotalTime>
  <Words>1752</Words>
  <Application>Microsoft Macintosh PowerPoint</Application>
  <PresentationFormat>On-screen Show (4:3)</PresentationFormat>
  <Paragraphs>261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3400 - Introduction to Computer &amp; Network Security  (aka: Introduction to Cybersecurity)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Turning [DH] to Public Key Cryptosystem</vt:lpstr>
      <vt:lpstr>ElGamal Public Key Encyption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Padding RSA</vt:lpstr>
      <vt:lpstr>How does Bob know Alice’s public key?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638</cp:revision>
  <cp:lastPrinted>2022-04-19T18:53:54Z</cp:lastPrinted>
  <dcterms:created xsi:type="dcterms:W3CDTF">2003-03-23T06:19:47Z</dcterms:created>
  <dcterms:modified xsi:type="dcterms:W3CDTF">2022-04-19T18:53:58Z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